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30275213" cy="42803763"/>
  <p:notesSz cx="6858000" cy="9144000"/>
  <p:embeddedFontLst>
    <p:embeddedFont>
      <p:font typeface="굴림" panose="020B0600000101010101" pitchFamily="34" charset="-127"/>
      <p:regular r:id="rId3"/>
    </p:embeddedFont>
    <p:embeddedFont>
      <p:font typeface="Lato Black" panose="020F0502020204030203" pitchFamily="34" charset="0"/>
      <p:bold r:id="rId4"/>
      <p:boldItalic r:id="rId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 userDrawn="1">
          <p15:clr>
            <a:srgbClr val="A4A3A4"/>
          </p15:clr>
        </p15:guide>
        <p15:guide id="2" pos="9513" userDrawn="1">
          <p15:clr>
            <a:srgbClr val="A4A3A4"/>
          </p15:clr>
        </p15:guide>
        <p15:guide id="3" pos="668" userDrawn="1">
          <p15:clr>
            <a:srgbClr val="A4A3A4"/>
          </p15:clr>
        </p15:guide>
        <p15:guide id="4" pos="18403" userDrawn="1">
          <p15:clr>
            <a:srgbClr val="A4A3A4"/>
          </p15:clr>
        </p15:guide>
        <p15:guide id="5" orient="horz" pos="8356" userDrawn="1">
          <p15:clr>
            <a:srgbClr val="A4A3A4"/>
          </p15:clr>
        </p15:guide>
        <p15:guide id="6" orient="horz" pos="5249" userDrawn="1">
          <p15:clr>
            <a:srgbClr val="A4A3A4"/>
          </p15:clr>
        </p15:guide>
        <p15:guide id="7" orient="horz" pos="15613" userDrawn="1">
          <p15:clr>
            <a:srgbClr val="A4A3A4"/>
          </p15:clr>
        </p15:guide>
        <p15:guide id="8" pos="9127" userDrawn="1">
          <p15:clr>
            <a:srgbClr val="A4A3A4"/>
          </p15:clr>
        </p15:guide>
        <p15:guide id="9" pos="12302" userDrawn="1">
          <p15:clr>
            <a:srgbClr val="A4A3A4"/>
          </p15:clr>
        </p15:guide>
        <p15:guide id="10" pos="92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A84"/>
    <a:srgbClr val="FFC000"/>
    <a:srgbClr val="1D1B48"/>
    <a:srgbClr val="18193D"/>
    <a:srgbClr val="FBB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3372" y="96"/>
      </p:cViewPr>
      <p:guideLst>
        <p:guide orient="horz" pos="13481"/>
        <p:guide pos="9513"/>
        <p:guide pos="668"/>
        <p:guide pos="18403"/>
        <p:guide orient="horz" pos="8356"/>
        <p:guide orient="horz" pos="5249"/>
        <p:guide orient="horz" pos="15613"/>
        <p:guide pos="9127"/>
        <p:guide pos="12302"/>
        <p:guide pos="92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19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0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0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3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6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7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6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9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3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0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9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22478-6B9D-4CE5-B7D9-42CD2176C297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ED2365-D582-44CC-BE20-A45CCFEC3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D8DFCB84-F19C-F08B-E549-2BF33EE187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0327600" cy="37909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B95467-2471-B92B-A2FA-BC753A36F496}"/>
              </a:ext>
            </a:extLst>
          </p:cNvPr>
          <p:cNvSpPr txBox="1">
            <a:spLocks/>
          </p:cNvSpPr>
          <p:nvPr/>
        </p:nvSpPr>
        <p:spPr>
          <a:xfrm>
            <a:off x="16639264" y="161057"/>
            <a:ext cx="13166890" cy="14465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8800" b="1" noProof="0" dirty="0">
                <a:solidFill>
                  <a:schemeClr val="accent2">
                    <a:lumMod val="60000"/>
                    <a:lumOff val="40000"/>
                  </a:schemeClr>
                </a:solidFill>
                <a:latin typeface="Lato Black"/>
              </a:rPr>
              <a:t>ICPMAT – ICAMT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55F572-D84C-4D30-E61A-BF95931FF48D}"/>
              </a:ext>
            </a:extLst>
          </p:cNvPr>
          <p:cNvSpPr txBox="1"/>
          <p:nvPr/>
        </p:nvSpPr>
        <p:spPr>
          <a:xfrm>
            <a:off x="20392114" y="1521803"/>
            <a:ext cx="9341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4000" b="1" noProof="0" dirty="0">
                <a:solidFill>
                  <a:schemeClr val="bg1"/>
                </a:solidFill>
                <a:latin typeface="Lato Black"/>
              </a:rPr>
              <a:t>July 23–25, 2026</a:t>
            </a:r>
          </a:p>
          <a:p>
            <a:pPr algn="r">
              <a:spcAft>
                <a:spcPts val="0"/>
              </a:spcAft>
            </a:pPr>
            <a:r>
              <a:rPr lang="en-US" sz="3200" b="1" noProof="0" dirty="0">
                <a:solidFill>
                  <a:schemeClr val="bg1"/>
                </a:solidFill>
                <a:latin typeface="Lato Black"/>
              </a:rPr>
              <a:t>Hanoi, Vietnam - </a:t>
            </a:r>
            <a:r>
              <a:rPr lang="en-US" sz="2800" b="0" noProof="0" dirty="0">
                <a:solidFill>
                  <a:schemeClr val="bg1"/>
                </a:solidFill>
                <a:latin typeface="Lato Black"/>
              </a:rPr>
              <a:t>https://icpmat-icamt.hust.edu.vn</a:t>
            </a:r>
          </a:p>
        </p:txBody>
      </p:sp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90C33252-30D3-595B-EFF4-74D585A00F8D}"/>
              </a:ext>
            </a:extLst>
          </p:cNvPr>
          <p:cNvSpPr/>
          <p:nvPr/>
        </p:nvSpPr>
        <p:spPr>
          <a:xfrm>
            <a:off x="22563807" y="2875701"/>
            <a:ext cx="7716806" cy="90117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3065 w 13065"/>
              <a:gd name="connsiteY0" fmla="*/ 0 h 10123"/>
              <a:gd name="connsiteX1" fmla="*/ 13065 w 13065"/>
              <a:gd name="connsiteY1" fmla="*/ 0 h 10123"/>
              <a:gd name="connsiteX2" fmla="*/ 13065 w 13065"/>
              <a:gd name="connsiteY2" fmla="*/ 10000 h 10123"/>
              <a:gd name="connsiteX3" fmla="*/ 0 w 13065"/>
              <a:gd name="connsiteY3" fmla="*/ 10123 h 10123"/>
              <a:gd name="connsiteX4" fmla="*/ 3065 w 13065"/>
              <a:gd name="connsiteY4" fmla="*/ 0 h 10123"/>
              <a:gd name="connsiteX0" fmla="*/ 1733 w 11733"/>
              <a:gd name="connsiteY0" fmla="*/ 0 h 10017"/>
              <a:gd name="connsiteX1" fmla="*/ 11733 w 11733"/>
              <a:gd name="connsiteY1" fmla="*/ 0 h 10017"/>
              <a:gd name="connsiteX2" fmla="*/ 11733 w 11733"/>
              <a:gd name="connsiteY2" fmla="*/ 10000 h 10017"/>
              <a:gd name="connsiteX3" fmla="*/ 0 w 11733"/>
              <a:gd name="connsiteY3" fmla="*/ 10017 h 10017"/>
              <a:gd name="connsiteX4" fmla="*/ 1733 w 11733"/>
              <a:gd name="connsiteY4" fmla="*/ 0 h 10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" h="10017">
                <a:moveTo>
                  <a:pt x="1733" y="0"/>
                </a:moveTo>
                <a:lnTo>
                  <a:pt x="11733" y="0"/>
                </a:lnTo>
                <a:lnTo>
                  <a:pt x="11733" y="10000"/>
                </a:lnTo>
                <a:lnTo>
                  <a:pt x="0" y="10017"/>
                </a:lnTo>
                <a:lnTo>
                  <a:pt x="173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E92F2B-AAF4-50D9-C996-FB9ED0068730}"/>
              </a:ext>
            </a:extLst>
          </p:cNvPr>
          <p:cNvSpPr txBox="1"/>
          <p:nvPr/>
        </p:nvSpPr>
        <p:spPr>
          <a:xfrm>
            <a:off x="24348952" y="3000638"/>
            <a:ext cx="5133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b="1" noProof="0" dirty="0">
                <a:solidFill>
                  <a:srgbClr val="C00000"/>
                </a:solidFill>
                <a:latin typeface="Lato Black" panose="020F0A02020204030203" pitchFamily="34" charset="0"/>
                <a:cs typeface="Lato Black" panose="020F0A02020204030203" pitchFamily="34" charset="0"/>
              </a:rPr>
              <a:t>POSTER CODE: A-XXX </a:t>
            </a:r>
          </a:p>
        </p:txBody>
      </p:sp>
      <p:sp>
        <p:nvSpPr>
          <p:cNvPr id="20" name="AutoShape 82">
            <a:extLst>
              <a:ext uri="{FF2B5EF4-FFF2-40B4-BE49-F238E27FC236}">
                <a16:creationId xmlns:a16="http://schemas.microsoft.com/office/drawing/2014/main" id="{1588D8BD-6270-5176-D6A6-770E11AA1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464" y="12953521"/>
            <a:ext cx="13335000" cy="23980285"/>
          </a:xfrm>
          <a:prstGeom prst="roundRect">
            <a:avLst>
              <a:gd name="adj" fmla="val 3733"/>
            </a:avLst>
          </a:prstGeom>
          <a:solidFill>
            <a:schemeClr val="bg1"/>
          </a:solidFill>
          <a:ln w="85725">
            <a:solidFill>
              <a:srgbClr val="18193D"/>
            </a:solidFill>
            <a:round/>
            <a:headEnd/>
            <a:tailEnd/>
          </a:ln>
          <a:effectLst/>
        </p:spPr>
        <p:txBody>
          <a:bodyPr wrap="none" anchor="ctr"/>
          <a:lstStyle>
            <a:lvl1pPr defTabSz="3906838"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173413" indent="-1217613" defTabSz="3906838">
              <a:spcBef>
                <a:spcPct val="20000"/>
              </a:spcBef>
              <a:buChar char="–"/>
              <a:defRPr sz="11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884738" indent="-977900" defTabSz="3906838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840538" indent="-977900" defTabSz="3906838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789988" indent="-971550" defTabSz="3906838">
              <a:spcBef>
                <a:spcPct val="20000"/>
              </a:spcBef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2471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7043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1615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06187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7800" noProof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C0816B45-8224-14E0-81F9-10F2B4D75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602" y="3988145"/>
            <a:ext cx="27801887" cy="228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9174" tIns="139589" rIns="279174" bIns="139589">
            <a:spAutoFit/>
          </a:bodyPr>
          <a:lstStyle>
            <a:lvl1pPr defTabSz="3906838"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32125" indent="-1166813" defTabSz="3906838">
              <a:spcBef>
                <a:spcPct val="20000"/>
              </a:spcBef>
              <a:buChar char="–"/>
              <a:defRPr sz="11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664075" indent="-933450" defTabSz="3906838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529388" indent="-931863" defTabSz="3906838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394700" indent="-931863" defTabSz="3906838">
              <a:spcBef>
                <a:spcPct val="20000"/>
              </a:spcBef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8851900" indent="-931863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309100" indent="-931863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9766300" indent="-931863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0223500" indent="-931863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5000" b="1" noProof="0" dirty="0">
                <a:solidFill>
                  <a:srgbClr val="18193D"/>
                </a:solidFill>
                <a:ea typeface="Batang" panose="02030600000101010101" pitchFamily="18" charset="-127"/>
                <a:cs typeface="Arial" panose="020B0604020202020204" pitchFamily="34" charset="0"/>
              </a:rPr>
              <a:t>TITLE OF THE POSTER, ARIAL, BOLD, 50Px CENTERED OF THE POSTER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noProof="0" dirty="0">
                <a:solidFill>
                  <a:srgbClr val="C00000"/>
                </a:solidFill>
                <a:ea typeface="굴림" panose="020B0600000101010101" pitchFamily="34" charset="-127"/>
                <a:cs typeface="Arial" panose="020B0604020202020204" pitchFamily="34" charset="0"/>
              </a:rPr>
              <a:t>Author, Arial, Bold, 40px, centered of the poster</a:t>
            </a:r>
            <a:endParaRPr lang="en-US" sz="4000" b="1" dirty="0">
              <a:solidFill>
                <a:srgbClr val="C00000"/>
              </a:solidFill>
              <a:latin typeface="+mn-lt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i="1" dirty="0">
                <a:solidFill>
                  <a:schemeClr val="tx1">
                    <a:lumMod val="95000"/>
                    <a:lumOff val="5000"/>
                  </a:schemeClr>
                </a:solidFill>
                <a:ea typeface="굴림" panose="020B0600000101010101" pitchFamily="34" charset="-127"/>
                <a:cs typeface="Arial" panose="020B0604020202020204" pitchFamily="34" charset="0"/>
              </a:rPr>
              <a:t>Affiliation, Arial, Italic, 40px, centered of the poster</a:t>
            </a:r>
            <a:endParaRPr lang="en-US" sz="4000" noProof="0" dirty="0">
              <a:solidFill>
                <a:schemeClr val="tx1">
                  <a:lumMod val="95000"/>
                  <a:lumOff val="5000"/>
                </a:schemeClr>
              </a:solidFill>
              <a:ea typeface="굴림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25" name="AutoShape 91" descr="Newsprint">
            <a:extLst>
              <a:ext uri="{FF2B5EF4-FFF2-40B4-BE49-F238E27FC236}">
                <a16:creationId xmlns:a16="http://schemas.microsoft.com/office/drawing/2014/main" id="{C77DF4D6-14B4-BBA2-3901-AB5520CD6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464" y="7612770"/>
            <a:ext cx="28038425" cy="4588463"/>
          </a:xfrm>
          <a:prstGeom prst="roundRect">
            <a:avLst>
              <a:gd name="adj" fmla="val 6019"/>
            </a:avLst>
          </a:prstGeom>
          <a:solidFill>
            <a:schemeClr val="bg1"/>
          </a:solidFill>
          <a:ln w="85725">
            <a:solidFill>
              <a:schemeClr val="tx2"/>
            </a:solidFill>
            <a:round/>
            <a:headEnd/>
            <a:tailEnd/>
          </a:ln>
        </p:spPr>
        <p:txBody>
          <a:bodyPr wrap="none" lIns="373130" tIns="186565" rIns="373130" bIns="186565" anchor="ctr"/>
          <a:lstStyle>
            <a:lvl1pPr defTabSz="3730625"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32125" indent="-1166813" defTabSz="3730625">
              <a:spcBef>
                <a:spcPct val="20000"/>
              </a:spcBef>
              <a:buChar char="–"/>
              <a:defRPr sz="11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664075" indent="-933450" defTabSz="3730625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529388" indent="-931863" defTabSz="3730625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394700" indent="-931863" defTabSz="3730625">
              <a:spcBef>
                <a:spcPct val="20000"/>
              </a:spcBef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8851900" indent="-931863" defTabSz="3730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309100" indent="-931863" defTabSz="3730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9766300" indent="-931863" defTabSz="3730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0223500" indent="-931863" defTabSz="37306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7800" noProof="0" dirty="0">
              <a:latin typeface="+mn-lt"/>
              <a:ea typeface="굴림" panose="020B0600000101010101" pitchFamily="34" charset="-127"/>
            </a:endParaRPr>
          </a:p>
        </p:txBody>
      </p:sp>
      <p:sp>
        <p:nvSpPr>
          <p:cNvPr id="84" name="Rectangle 92">
            <a:extLst>
              <a:ext uri="{FF2B5EF4-FFF2-40B4-BE49-F238E27FC236}">
                <a16:creationId xmlns:a16="http://schemas.microsoft.com/office/drawing/2014/main" id="{DBA08C52-7AB6-2109-A3D4-41920113E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252" y="41343670"/>
            <a:ext cx="3354252" cy="553998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000" b="1" i="1" noProof="0" dirty="0">
                <a:latin typeface="+mn-lt"/>
                <a:ea typeface="Batang" panose="02030600000101010101" pitchFamily="18" charset="-127"/>
                <a:cs typeface="Arial" panose="020B0604020202020204" pitchFamily="34" charset="0"/>
              </a:rPr>
              <a:t>Acknowledgment:</a:t>
            </a:r>
            <a:endParaRPr lang="en-US" sz="3000" i="1" noProof="0" dirty="0">
              <a:latin typeface="+mn-lt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85" name="TextBox 1">
            <a:extLst>
              <a:ext uri="{FF2B5EF4-FFF2-40B4-BE49-F238E27FC236}">
                <a16:creationId xmlns:a16="http://schemas.microsoft.com/office/drawing/2014/main" id="{F94E071C-653A-C039-C4DE-50D5B74D7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8263" y="16508181"/>
            <a:ext cx="642740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noProof="0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Poster size: A0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2DF9D86-0990-17A9-F4E3-9ABBBB7FCC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7116" y="-548110"/>
            <a:ext cx="4924330" cy="4924330"/>
          </a:xfrm>
          <a:prstGeom prst="rect">
            <a:avLst/>
          </a:prstGeom>
        </p:spPr>
      </p:pic>
      <p:sp>
        <p:nvSpPr>
          <p:cNvPr id="12" name="AutoShape 81">
            <a:extLst>
              <a:ext uri="{FF2B5EF4-FFF2-40B4-BE49-F238E27FC236}">
                <a16:creationId xmlns:a16="http://schemas.microsoft.com/office/drawing/2014/main" id="{70A7A0C5-920B-71D6-A76D-CF840BDE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37606" y="12953521"/>
            <a:ext cx="13995283" cy="23980285"/>
          </a:xfrm>
          <a:prstGeom prst="roundRect">
            <a:avLst>
              <a:gd name="adj" fmla="val 2629"/>
            </a:avLst>
          </a:prstGeom>
          <a:solidFill>
            <a:schemeClr val="bg1"/>
          </a:solidFill>
          <a:ln w="85725">
            <a:solidFill>
              <a:srgbClr val="18193D"/>
            </a:solidFill>
            <a:round/>
            <a:headEnd/>
            <a:tailEnd/>
          </a:ln>
          <a:effectLst/>
        </p:spPr>
        <p:txBody>
          <a:bodyPr wrap="none" anchor="ctr"/>
          <a:lstStyle>
            <a:lvl1pPr defTabSz="3906838"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173413" indent="-1217613" defTabSz="3906838">
              <a:spcBef>
                <a:spcPct val="20000"/>
              </a:spcBef>
              <a:buChar char="–"/>
              <a:defRPr sz="11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884738" indent="-977900" defTabSz="3906838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840538" indent="-977900" defTabSz="3906838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789988" indent="-971550" defTabSz="3906838">
              <a:spcBef>
                <a:spcPct val="20000"/>
              </a:spcBef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2471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7043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1615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06187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7800" noProof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451545-85A9-BC3A-3987-19F502D6B88F}"/>
              </a:ext>
            </a:extLst>
          </p:cNvPr>
          <p:cNvSpPr/>
          <p:nvPr/>
        </p:nvSpPr>
        <p:spPr>
          <a:xfrm>
            <a:off x="541173" y="0"/>
            <a:ext cx="5085275" cy="36556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design here</a:t>
            </a:r>
            <a:endParaRPr lang="vi-VN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AutoShape 81">
            <a:extLst>
              <a:ext uri="{FF2B5EF4-FFF2-40B4-BE49-F238E27FC236}">
                <a16:creationId xmlns:a16="http://schemas.microsoft.com/office/drawing/2014/main" id="{11536698-0907-1EC5-C6A7-5E4931D83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463" y="37853017"/>
            <a:ext cx="28038425" cy="3349429"/>
          </a:xfrm>
          <a:prstGeom prst="roundRect">
            <a:avLst>
              <a:gd name="adj" fmla="val 6810"/>
            </a:avLst>
          </a:prstGeom>
          <a:solidFill>
            <a:schemeClr val="bg1"/>
          </a:solidFill>
          <a:ln w="76200">
            <a:solidFill>
              <a:srgbClr val="18193D"/>
            </a:solidFill>
            <a:round/>
            <a:headEnd/>
            <a:tailEnd/>
          </a:ln>
          <a:effectLst/>
        </p:spPr>
        <p:txBody>
          <a:bodyPr wrap="none" anchor="ctr"/>
          <a:lstStyle>
            <a:lvl1pPr defTabSz="3906838">
              <a:spcBef>
                <a:spcPct val="20000"/>
              </a:spcBef>
              <a:buChar char="•"/>
              <a:defRPr sz="13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173413" indent="-1217613" defTabSz="3906838">
              <a:spcBef>
                <a:spcPct val="20000"/>
              </a:spcBef>
              <a:buChar char="–"/>
              <a:defRPr sz="11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884738" indent="-977900" defTabSz="3906838">
              <a:spcBef>
                <a:spcPct val="20000"/>
              </a:spcBef>
              <a:buChar char="•"/>
              <a:defRPr sz="10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840538" indent="-977900" defTabSz="3906838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789988" indent="-971550" defTabSz="3906838">
              <a:spcBef>
                <a:spcPct val="20000"/>
              </a:spcBef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2471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7043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1615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0618788" indent="-971550" defTabSz="39068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7800" noProof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7" name="Rectangle: Single Corner Snipped 86">
            <a:extLst>
              <a:ext uri="{FF2B5EF4-FFF2-40B4-BE49-F238E27FC236}">
                <a16:creationId xmlns:a16="http://schemas.microsoft.com/office/drawing/2014/main" id="{4F6F52B6-F5E7-15E4-62E4-F4A89433DD6C}"/>
              </a:ext>
            </a:extLst>
          </p:cNvPr>
          <p:cNvSpPr/>
          <p:nvPr/>
        </p:nvSpPr>
        <p:spPr>
          <a:xfrm>
            <a:off x="1059331" y="7059530"/>
            <a:ext cx="5540250" cy="1029382"/>
          </a:xfrm>
          <a:prstGeom prst="snip1Rect">
            <a:avLst>
              <a:gd name="adj" fmla="val 50000"/>
            </a:avLst>
          </a:prstGeom>
          <a:solidFill>
            <a:srgbClr val="1D1B48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vi-VN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tangle: Single Corner Snipped 87">
            <a:extLst>
              <a:ext uri="{FF2B5EF4-FFF2-40B4-BE49-F238E27FC236}">
                <a16:creationId xmlns:a16="http://schemas.microsoft.com/office/drawing/2014/main" id="{78398FD6-045C-15F2-7BE8-76D365282BB7}"/>
              </a:ext>
            </a:extLst>
          </p:cNvPr>
          <p:cNvSpPr/>
          <p:nvPr/>
        </p:nvSpPr>
        <p:spPr>
          <a:xfrm>
            <a:off x="1059331" y="37378348"/>
            <a:ext cx="5540250" cy="1029382"/>
          </a:xfrm>
          <a:prstGeom prst="snip1Rect">
            <a:avLst>
              <a:gd name="adj" fmla="val 50000"/>
            </a:avLst>
          </a:prstGeom>
          <a:solidFill>
            <a:srgbClr val="1D1B48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vi-VN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angle: Single Corner Snipped 88">
            <a:extLst>
              <a:ext uri="{FF2B5EF4-FFF2-40B4-BE49-F238E27FC236}">
                <a16:creationId xmlns:a16="http://schemas.microsoft.com/office/drawing/2014/main" id="{60DE1160-8E32-A262-B44F-B760F49ED4CE}"/>
              </a:ext>
            </a:extLst>
          </p:cNvPr>
          <p:cNvSpPr/>
          <p:nvPr/>
        </p:nvSpPr>
        <p:spPr>
          <a:xfrm>
            <a:off x="15119302" y="12448086"/>
            <a:ext cx="8734612" cy="1029382"/>
          </a:xfrm>
          <a:prstGeom prst="snip1Rect">
            <a:avLst>
              <a:gd name="adj" fmla="val 50000"/>
            </a:avLst>
          </a:prstGeom>
          <a:solidFill>
            <a:srgbClr val="1D1B48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and Discussion</a:t>
            </a:r>
            <a:endParaRPr lang="vi-VN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: Single Corner Snipped 89">
            <a:extLst>
              <a:ext uri="{FF2B5EF4-FFF2-40B4-BE49-F238E27FC236}">
                <a16:creationId xmlns:a16="http://schemas.microsoft.com/office/drawing/2014/main" id="{40140CC0-8509-45CC-3D0B-905EE22DB367}"/>
              </a:ext>
            </a:extLst>
          </p:cNvPr>
          <p:cNvSpPr/>
          <p:nvPr/>
        </p:nvSpPr>
        <p:spPr>
          <a:xfrm>
            <a:off x="1054706" y="12437804"/>
            <a:ext cx="6427401" cy="1029382"/>
          </a:xfrm>
          <a:prstGeom prst="snip1Rect">
            <a:avLst>
              <a:gd name="adj" fmla="val 50000"/>
            </a:avLst>
          </a:prstGeom>
          <a:solidFill>
            <a:srgbClr val="1D1B48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endParaRPr lang="vi-VN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10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4453</TotalTime>
  <Words>78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Batang</vt:lpstr>
      <vt:lpstr>Aptos Display</vt:lpstr>
      <vt:lpstr>Aptos</vt:lpstr>
      <vt:lpstr>굴림</vt:lpstr>
      <vt:lpstr>Lato Black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Hoang Quoc Khanh</dc:creator>
  <cp:lastModifiedBy>Do Quoc Viet</cp:lastModifiedBy>
  <cp:revision>25</cp:revision>
  <dcterms:created xsi:type="dcterms:W3CDTF">2024-06-03T07:56:56Z</dcterms:created>
  <dcterms:modified xsi:type="dcterms:W3CDTF">2026-07-06T02:58:53Z</dcterms:modified>
</cp:coreProperties>
</file>