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9"/>
  </p:notesMasterIdLst>
  <p:handoutMasterIdLst>
    <p:handoutMasterId r:id="rId20"/>
  </p:handoutMasterIdLst>
  <p:sldIdLst>
    <p:sldId id="256" r:id="rId5"/>
    <p:sldId id="977" r:id="rId6"/>
    <p:sldId id="978" r:id="rId7"/>
    <p:sldId id="979" r:id="rId8"/>
    <p:sldId id="980" r:id="rId9"/>
    <p:sldId id="981" r:id="rId10"/>
    <p:sldId id="983" r:id="rId11"/>
    <p:sldId id="985" r:id="rId12"/>
    <p:sldId id="984" r:id="rId13"/>
    <p:sldId id="986" r:id="rId14"/>
    <p:sldId id="987" r:id="rId15"/>
    <p:sldId id="988" r:id="rId16"/>
    <p:sldId id="989" r:id="rId17"/>
    <p:sldId id="991" r:id="rId18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4" orient="horz" pos="333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66"/>
    <a:srgbClr val="C00000"/>
    <a:srgbClr val="F9E5E5"/>
    <a:srgbClr val="B7FFCF"/>
    <a:srgbClr val="9BFFBC"/>
    <a:srgbClr val="CDFDCB"/>
    <a:srgbClr val="CBFDDF"/>
    <a:srgbClr val="CBFDF3"/>
    <a:srgbClr val="C9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792" autoAdjust="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>
        <p:guide orient="horz" pos="2760"/>
        <p:guide pos="2880"/>
        <p:guide orient="horz" pos="3312"/>
        <p:guide orient="horz" pos="3336"/>
        <p:guide orient="horz" pos="864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2A96E924-1698-4BC2-BBD9-4206877234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5A30F1E1-3ABF-4C4D-9071-BF72975DC1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2" name="Rectangle 4">
            <a:extLst>
              <a:ext uri="{FF2B5EF4-FFF2-40B4-BE49-F238E27FC236}">
                <a16:creationId xmlns:a16="http://schemas.microsoft.com/office/drawing/2014/main" id="{FF5A05C2-F542-4A4C-B658-1D54579F18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B1605545-8DD6-4C82-8E00-42BB9F14AA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28CC586-BB91-4DE9-8772-33D95FAF4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02FBAB5-52E7-4134-94D5-05BF8B2C0C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7161A9-D714-4206-83AD-821B571E00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6410D68A-A76A-4C99-9AE0-F84451AECE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A25EED5-BFB8-471A-888A-AC77A03135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DD1196D-ACDD-4457-8C31-2B9575A2A8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726A13F-D756-4302-BE68-B8C21F85F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54763A1-6E6C-4F7B-B40E-875907B63C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1-51</a:t>
            </a:r>
          </a:p>
          <a:p>
            <a:endParaRPr lang="en-US" dirty="0"/>
          </a:p>
          <a:p>
            <a:r>
              <a:rPr lang="en-US" dirty="0" err="1"/>
              <a:t>Phần</a:t>
            </a:r>
            <a:r>
              <a:rPr lang="en-US" dirty="0"/>
              <a:t> 2: 52-222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EAD96-CA34-46AD-8AE5-2E3966BA905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0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57238-6DC7-41DE-A65D-C7BAB7E70F81}"/>
              </a:ext>
            </a:extLst>
          </p:cNvPr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FB9AA-0F06-4174-AA14-9D729604C56B}"/>
              </a:ext>
            </a:extLst>
          </p:cNvPr>
          <p:cNvCxnSpPr/>
          <p:nvPr userDrawn="1"/>
        </p:nvCxnSpPr>
        <p:spPr bwMode="auto">
          <a:xfrm>
            <a:off x="1219200" y="3614352"/>
            <a:ext cx="6705600" cy="0"/>
          </a:xfrm>
          <a:prstGeom prst="line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4219F551-BD88-7955-4326-DA40BE78A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6200"/>
            <a:ext cx="355352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3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51762" cy="706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" y="1143000"/>
            <a:ext cx="8818563" cy="413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80518"/>
            <a:ext cx="5486400" cy="46440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D18B5-77FC-45F9-86EC-5ABF4E4689E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52399" y="1556544"/>
            <a:ext cx="5334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41F01-1A4C-4470-88F4-67A2289D2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7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51762" cy="706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" y="1143000"/>
            <a:ext cx="8818563" cy="413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80518"/>
            <a:ext cx="4343400" cy="46440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D18B5-77FC-45F9-86EC-5ABF4E4689E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52399" y="1556544"/>
            <a:ext cx="5334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D803-C389-4146-AAE0-D6FF01704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7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51762" cy="706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" y="1143000"/>
            <a:ext cx="8818563" cy="413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D18B5-77FC-45F9-86EC-5ABF4E4689E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52399" y="1556544"/>
            <a:ext cx="5334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D803-C389-4146-AAE0-D6FF01704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8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D6200-AFF4-452B-8C23-2C2DDCE53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8802688" cy="990600"/>
          </a:xfrm>
          <a:ln>
            <a:solidFill>
              <a:srgbClr val="00B050"/>
            </a:solidFill>
          </a:ln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AA7EA6-65A3-4F3C-8C4F-E0A0DCC5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" y="2209800"/>
            <a:ext cx="8802688" cy="44958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05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3671E1-FDE6-4316-8AAE-77D9F73CD608}"/>
              </a:ext>
            </a:extLst>
          </p:cNvPr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419600" cy="518516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139438"/>
            <a:ext cx="4267200" cy="518516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F5163-25A9-4E41-BB75-CBC1C16C4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3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419600" cy="5185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139438"/>
            <a:ext cx="4267200" cy="5185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F5163-25A9-4E41-BB75-CBC1C16C4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8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51762" cy="706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4344988" cy="4313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344988" cy="47244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325938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325938" cy="47244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4C6C06-4C43-4676-B78C-2716CC63B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C1549C-7ED1-4173-8A27-5E547ECE677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52399" y="1556544"/>
            <a:ext cx="43449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CB2687-35B2-48B5-AF85-148B923E97A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45025" y="1556544"/>
            <a:ext cx="43465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29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2508250" cy="7064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"/>
            <a:ext cx="5395912" cy="6248400"/>
          </a:xfrm>
          <a:solidFill>
            <a:schemeClr val="bg1"/>
          </a:solidFill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313113" cy="518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A26067-CC47-482D-A1AB-4B3383A3A6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53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E7F737-E460-47BF-B1A8-B92CCF753691}"/>
              </a:ext>
            </a:extLst>
          </p:cNvPr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762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49825"/>
            <a:ext cx="5486400" cy="566738"/>
          </a:xfrm>
        </p:spPr>
        <p:txBody>
          <a:bodyPr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16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15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B56E10-AFA7-40D8-9636-F9CED5E84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90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68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96">
          <p15:clr>
            <a:srgbClr val="FBAE40"/>
          </p15:clr>
        </p15:guide>
        <p15:guide id="6" pos="566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163637"/>
            <a:ext cx="8802688" cy="5160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50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6A3E5-D1AA-4C23-8802-7DCE70AF45D6}"/>
              </a:ext>
            </a:extLst>
          </p:cNvPr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152400"/>
            <a:ext cx="1563688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7162800" cy="6172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97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24" y="80319"/>
            <a:ext cx="7726363" cy="702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1" y="1143000"/>
            <a:ext cx="4312508" cy="5181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854" y="1143000"/>
            <a:ext cx="4284234" cy="5181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E725F5-00AA-4B7A-BA34-782F153607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26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26363" cy="706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143000"/>
            <a:ext cx="7735888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6259E5-EB76-4103-B7B0-6C1D6C73E6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395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51763" cy="706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519" y="1143000"/>
            <a:ext cx="4644081" cy="519351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2999" y="1143000"/>
            <a:ext cx="4017963" cy="2493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2999" y="3712997"/>
            <a:ext cx="4026243" cy="2623516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4C97B-9042-4CAC-9F80-6F3FC5245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6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76200"/>
            <a:ext cx="7735888" cy="706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724400" cy="5181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143000"/>
            <a:ext cx="3925889" cy="2493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199" y="3733800"/>
            <a:ext cx="3925889" cy="2590799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5F35-FC75-4A2F-A128-F1B1DD704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607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76200"/>
            <a:ext cx="7735888" cy="706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724400" cy="51816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143000"/>
            <a:ext cx="3925889" cy="2493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199" y="3733800"/>
            <a:ext cx="3925889" cy="259079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5F35-FC75-4A2F-A128-F1B1DD704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0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29FC4B-97FF-4820-A685-6E3E40D886F7}"/>
              </a:ext>
            </a:extLst>
          </p:cNvPr>
          <p:cNvSpPr/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E4E995-BE92-43EA-8CE4-7DC2544A5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61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68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96">
          <p15:clr>
            <a:srgbClr val="FBAE40"/>
          </p15:clr>
        </p15:guide>
        <p15:guide id="6" pos="56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4752"/>
            <a:ext cx="7735888" cy="9158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 –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E4E995-BE92-43EA-8CE4-7DC2544A5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25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68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96">
          <p15:clr>
            <a:srgbClr val="FBAE40"/>
          </p15:clr>
        </p15:guide>
        <p15:guide id="6" pos="56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39AE73-B4DD-465F-8021-F68581DE4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4752"/>
            <a:ext cx="7735888" cy="9158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 – 2 lines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E4E995-BE92-43EA-8CE4-7DC2544A5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11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68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96">
          <p15:clr>
            <a:srgbClr val="FBAE40"/>
          </p15:clr>
        </p15:guide>
        <p15:guide id="6" pos="56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572000" cy="5181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E4E995-BE92-43EA-8CE4-7DC2544A5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80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68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96">
          <p15:clr>
            <a:srgbClr val="FBAE40"/>
          </p15:clr>
        </p15:guide>
        <p15:guide id="6" pos="56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172200" cy="5181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E4E995-BE92-43EA-8CE4-7DC2544A5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7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68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96">
          <p15:clr>
            <a:srgbClr val="FBAE40"/>
          </p15:clr>
        </p15:guide>
        <p15:guide id="6" pos="56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51762" cy="706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" y="1143000"/>
            <a:ext cx="8818563" cy="413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80518"/>
            <a:ext cx="8818562" cy="464408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D18B5-77FC-45F9-86EC-5ABF4E4689E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52399" y="1556544"/>
            <a:ext cx="5334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FF37A-88FC-4C8A-8C93-97A18E4BA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3824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918C-DD16-4D48-9058-65707E8B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46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DB604BD-AEA9-4028-B6BC-6822C976AA2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366713" y="111125"/>
            <a:ext cx="438150" cy="374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C159841-CD29-4F92-9060-3C73CD69D95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749300" y="111125"/>
            <a:ext cx="328613" cy="3746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31FFF34E-AACD-46EB-BF9D-FABAA2C8841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90538" y="533400"/>
            <a:ext cx="422275" cy="3746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59245549-26B6-4AB1-8CC9-27F2A9F076D5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862013" y="533400"/>
            <a:ext cx="368300" cy="3746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A2DE0CA3-52B5-4805-AF50-DE513FFC7B6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76200" y="449263"/>
            <a:ext cx="560388" cy="3333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49A194E3-F983-4086-A0D4-F72B73B64C1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11200" y="125413"/>
            <a:ext cx="31750" cy="830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BB136386-BDB0-409C-9E9F-4DC69751C3C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42913" y="990600"/>
            <a:ext cx="8226425" cy="746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53C757F4-971A-416E-905C-05D4E4DB6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4752"/>
            <a:ext cx="7735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9B24A018-6DD5-4009-A8EC-48FF15462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63637"/>
            <a:ext cx="8802688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5" r:id="rId2"/>
    <p:sldLayoutId id="2147483790" r:id="rId3"/>
    <p:sldLayoutId id="2147483796" r:id="rId4"/>
    <p:sldLayoutId id="2147483775" r:id="rId5"/>
    <p:sldLayoutId id="2147483798" r:id="rId6"/>
    <p:sldLayoutId id="2147483793" r:id="rId7"/>
    <p:sldLayoutId id="2147483794" r:id="rId8"/>
    <p:sldLayoutId id="2147483787" r:id="rId9"/>
    <p:sldLayoutId id="2147483788" r:id="rId10"/>
    <p:sldLayoutId id="2147483789" r:id="rId11"/>
    <p:sldLayoutId id="2147483791" r:id="rId12"/>
    <p:sldLayoutId id="2147483795" r:id="rId13"/>
    <p:sldLayoutId id="2147483772" r:id="rId14"/>
    <p:sldLayoutId id="2147483773" r:id="rId15"/>
    <p:sldLayoutId id="2147483792" r:id="rId16"/>
    <p:sldLayoutId id="2147483774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97" r:id="rId26"/>
    <p:sldLayoutId id="2147483804" r:id="rId2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A500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rgbClr val="003300"/>
          </a:solidFill>
          <a:latin typeface="Book Antiqua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rgbClr val="003366"/>
          </a:solidFill>
          <a:latin typeface="Book Antiqua" pitchFamily="18" charset="0"/>
          <a:cs typeface="+mn-cs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None/>
        <a:defRPr sz="2400" b="1">
          <a:solidFill>
            <a:schemeClr val="tx1"/>
          </a:solidFill>
          <a:latin typeface="+mn-lt"/>
          <a:cs typeface="+mn-cs"/>
        </a:defRPr>
      </a:lvl4pPr>
      <a:lvl5pPr marL="0" indent="0" algn="ctr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None/>
        <a:defRPr sz="2400">
          <a:solidFill>
            <a:srgbClr val="00B05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720">
          <p15:clr>
            <a:srgbClr val="F26B43"/>
          </p15:clr>
        </p15:guide>
        <p15:guide id="4" orient="horz" pos="4224">
          <p15:clr>
            <a:srgbClr val="F26B43"/>
          </p15:clr>
        </p15:guide>
        <p15:guide id="5" pos="96">
          <p15:clr>
            <a:srgbClr val="F26B43"/>
          </p15:clr>
        </p15:guide>
        <p15:guide id="6" pos="5651">
          <p15:clr>
            <a:srgbClr val="F26B43"/>
          </p15:clr>
        </p15:guide>
        <p15:guide id="7" orient="horz" pos="493">
          <p15:clr>
            <a:srgbClr val="F26B43"/>
          </p15:clr>
        </p15:guide>
        <p15:guide id="8" pos="768">
          <p15:clr>
            <a:srgbClr val="F26B43"/>
          </p15:clr>
        </p15:guide>
        <p15:guide id="9" orient="horz" pos="48">
          <p15:clr>
            <a:srgbClr val="F26B43"/>
          </p15:clr>
        </p15:guide>
        <p15:guide id="10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ientific.ne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p.scientific.net/log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ain.scientific.net/editing-tool/author/home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ain.scientific.net/editing-tool/author/hom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cientific.net/editing-tool/author/hom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75438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5400" b="1" dirty="0">
                <a:latin typeface="+mn-lt"/>
              </a:rPr>
              <a:t>Instructions for Manuscript Submission</a:t>
            </a:r>
            <a:endParaRPr lang="en-US" sz="1800" b="1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0788A-BD6E-364E-4FD9-8C20C2BD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AF111F-C940-1367-6E49-301DA97E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00" y="1438491"/>
            <a:ext cx="6003800" cy="5424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A1D31-7214-7705-AEB9-8D09AF0A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33A2A-0E87-BA7C-7EB2-6C2C755D4F30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15737-C55D-0747-236B-6291A00ECAF6}"/>
              </a:ext>
            </a:extLst>
          </p:cNvPr>
          <p:cNvSpPr txBox="1"/>
          <p:nvPr/>
        </p:nvSpPr>
        <p:spPr>
          <a:xfrm>
            <a:off x="2142566" y="2049614"/>
            <a:ext cx="485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Verify your manuscript details</a:t>
            </a:r>
          </a:p>
          <a:p>
            <a:endParaRPr lang="vi-VN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46BF4-723E-527C-B677-DF754294BD71}"/>
              </a:ext>
            </a:extLst>
          </p:cNvPr>
          <p:cNvSpPr txBox="1"/>
          <p:nvPr/>
        </p:nvSpPr>
        <p:spPr>
          <a:xfrm>
            <a:off x="5771992" y="3202840"/>
            <a:ext cx="3074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Verify the corresponding author</a:t>
            </a:r>
            <a:endParaRPr lang="vi-VN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206B25-1D11-B6B0-6380-C2D85E307D29}"/>
              </a:ext>
            </a:extLst>
          </p:cNvPr>
          <p:cNvCxnSpPr/>
          <p:nvPr/>
        </p:nvCxnSpPr>
        <p:spPr bwMode="auto">
          <a:xfrm flipH="1">
            <a:off x="5369858" y="3319173"/>
            <a:ext cx="448235" cy="385482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595A7F-C7C8-CE35-6BE7-6387386B6BEF}"/>
              </a:ext>
            </a:extLst>
          </p:cNvPr>
          <p:cNvSpPr txBox="1"/>
          <p:nvPr/>
        </p:nvSpPr>
        <p:spPr>
          <a:xfrm>
            <a:off x="5771991" y="4448401"/>
            <a:ext cx="319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Confirm the author list</a:t>
            </a:r>
            <a:endParaRPr lang="vi-VN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41A26E-8297-A76E-DC63-7542F63CBCE2}"/>
              </a:ext>
            </a:extLst>
          </p:cNvPr>
          <p:cNvCxnSpPr/>
          <p:nvPr/>
        </p:nvCxnSpPr>
        <p:spPr bwMode="auto">
          <a:xfrm flipH="1">
            <a:off x="5495362" y="4705553"/>
            <a:ext cx="448235" cy="385482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5CEB9B40-50C7-7F76-BA61-CA575B6B7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382" y="3119182"/>
            <a:ext cx="619636" cy="6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76D0B-7D7B-3C41-BFFF-A0630639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D7FA12-ADDA-B34D-6D19-13BC0D10E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47" y="1371600"/>
            <a:ext cx="5251706" cy="563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C1979-BF52-A223-C72A-7D934E2F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904C6-9CE6-B19C-73AE-550715F48B00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F5D9C-1B1F-6D2E-4C21-97AFCEA11636}"/>
              </a:ext>
            </a:extLst>
          </p:cNvPr>
          <p:cNvSpPr txBox="1"/>
          <p:nvPr/>
        </p:nvSpPr>
        <p:spPr>
          <a:xfrm>
            <a:off x="2097742" y="1856610"/>
            <a:ext cx="49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Verify your manuscript details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4B1E2-373B-61BC-1DE7-0C90BAFAE435}"/>
              </a:ext>
            </a:extLst>
          </p:cNvPr>
          <p:cNvSpPr txBox="1"/>
          <p:nvPr/>
        </p:nvSpPr>
        <p:spPr>
          <a:xfrm>
            <a:off x="5807045" y="2658782"/>
            <a:ext cx="3074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Review the keyword list</a:t>
            </a:r>
            <a:endParaRPr lang="vi-VN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5D04D4-ED88-2F85-0162-414F4EB12A9B}"/>
              </a:ext>
            </a:extLst>
          </p:cNvPr>
          <p:cNvCxnSpPr>
            <a:cxnSpLocks/>
          </p:cNvCxnSpPr>
          <p:nvPr/>
        </p:nvCxnSpPr>
        <p:spPr bwMode="auto">
          <a:xfrm flipH="1">
            <a:off x="5369858" y="2786188"/>
            <a:ext cx="349621" cy="193314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55B07D-E6CE-3F73-32F1-DCF5BF1754B6}"/>
              </a:ext>
            </a:extLst>
          </p:cNvPr>
          <p:cNvSpPr txBox="1"/>
          <p:nvPr/>
        </p:nvSpPr>
        <p:spPr>
          <a:xfrm>
            <a:off x="5719479" y="5295900"/>
            <a:ext cx="325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Add additional keywords if necessary</a:t>
            </a:r>
            <a:endParaRPr lang="vi-VN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225D98-352E-4337-1FEC-7791F9255775}"/>
              </a:ext>
            </a:extLst>
          </p:cNvPr>
          <p:cNvCxnSpPr>
            <a:cxnSpLocks/>
          </p:cNvCxnSpPr>
          <p:nvPr/>
        </p:nvCxnSpPr>
        <p:spPr bwMode="auto">
          <a:xfrm flipH="1">
            <a:off x="5394665" y="5486400"/>
            <a:ext cx="412380" cy="302441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5985CCED-4E74-B8CC-20AD-23B1716AF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6511" y="3210122"/>
            <a:ext cx="619636" cy="6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E9F05-3074-52E9-E1A9-52A09902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148F9-FAE0-28A3-97E9-FE54E0C2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48" y="1411596"/>
            <a:ext cx="5532704" cy="5242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3369B-7ADA-C524-9271-3E440E34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1232F-08CB-1EC5-2A96-A8B50C96BEF9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6CF7CD-FC99-51C2-026C-E0D4ABCA77E1}"/>
              </a:ext>
            </a:extLst>
          </p:cNvPr>
          <p:cNvSpPr txBox="1"/>
          <p:nvPr/>
        </p:nvSpPr>
        <p:spPr>
          <a:xfrm>
            <a:off x="2061883" y="1904303"/>
            <a:ext cx="502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Verify your manuscript details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FECB6-27FF-3096-BCA2-B13C33B28E56}"/>
              </a:ext>
            </a:extLst>
          </p:cNvPr>
          <p:cNvSpPr txBox="1"/>
          <p:nvPr/>
        </p:nvSpPr>
        <p:spPr>
          <a:xfrm>
            <a:off x="6180034" y="2233355"/>
            <a:ext cx="3074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The reference list is automatically generated and cannot be edited manually</a:t>
            </a:r>
            <a:endParaRPr lang="vi-VN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7186F1-02B3-89AD-F9E3-93975178641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60028" y="2807080"/>
            <a:ext cx="1178324" cy="435374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EC6D781A-4E80-5A07-8ECC-3EA4A415E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376" y="3723196"/>
            <a:ext cx="619636" cy="619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49EB1E-3664-C638-BC0F-4E21E628CF03}"/>
              </a:ext>
            </a:extLst>
          </p:cNvPr>
          <p:cNvSpPr txBox="1"/>
          <p:nvPr/>
        </p:nvSpPr>
        <p:spPr>
          <a:xfrm>
            <a:off x="871005" y="5570710"/>
            <a:ext cx="262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Once approved, the reference list cannot be modified.</a:t>
            </a:r>
            <a:endParaRPr lang="vi-VN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820EA1-18B3-942B-7EB5-AE8F073CF3D7}"/>
              </a:ext>
            </a:extLst>
          </p:cNvPr>
          <p:cNvCxnSpPr>
            <a:cxnSpLocks/>
          </p:cNvCxnSpPr>
          <p:nvPr/>
        </p:nvCxnSpPr>
        <p:spPr bwMode="auto">
          <a:xfrm>
            <a:off x="3030071" y="5832320"/>
            <a:ext cx="862482" cy="261610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610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889BA-06CE-2858-1618-FF8E8D28F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4569C6A-D9C9-20AF-301B-500F2432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300" y="1429172"/>
            <a:ext cx="6399400" cy="4939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42BCE-5A66-1DF2-B978-CE37AF01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7DEB1-6F7D-C571-E9B1-0223CC02584C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225C2-E46F-E647-9CFA-39B331C1E491}"/>
              </a:ext>
            </a:extLst>
          </p:cNvPr>
          <p:cNvSpPr txBox="1"/>
          <p:nvPr/>
        </p:nvSpPr>
        <p:spPr>
          <a:xfrm>
            <a:off x="2115672" y="2049614"/>
            <a:ext cx="491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Verify your manuscript details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887AC-0BDA-0718-5BDE-052808F298FC}"/>
              </a:ext>
            </a:extLst>
          </p:cNvPr>
          <p:cNvSpPr txBox="1"/>
          <p:nvPr/>
        </p:nvSpPr>
        <p:spPr>
          <a:xfrm>
            <a:off x="188912" y="5788841"/>
            <a:ext cx="266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B0F0"/>
                </a:solidFill>
                <a:latin typeface="+mn-lt"/>
              </a:rPr>
              <a:t>This is an example of selection</a:t>
            </a:r>
            <a:endParaRPr lang="vi-VN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C524C-5FA3-9BC6-4FA9-101DC89B9962}"/>
              </a:ext>
            </a:extLst>
          </p:cNvPr>
          <p:cNvSpPr txBox="1"/>
          <p:nvPr/>
        </p:nvSpPr>
        <p:spPr>
          <a:xfrm>
            <a:off x="5087144" y="5575991"/>
            <a:ext cx="268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Select and confirm the appropriate manuscript type</a:t>
            </a:r>
            <a:endParaRPr lang="vi-VN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CCCFC7-4BA0-8C81-C35D-C1E28517F4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35914" y="5257800"/>
            <a:ext cx="583566" cy="381000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D328BA8E-5416-D115-5804-0C48EBE8E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488" y="4589496"/>
            <a:ext cx="619636" cy="6196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FDCCA3C-A9D7-AD04-5C70-2920A2BFF2DE}"/>
              </a:ext>
            </a:extLst>
          </p:cNvPr>
          <p:cNvSpPr/>
          <p:nvPr/>
        </p:nvSpPr>
        <p:spPr bwMode="auto">
          <a:xfrm>
            <a:off x="2940424" y="4899314"/>
            <a:ext cx="1384560" cy="7394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6EAEB4-91E4-5213-CE75-492A7F523163}"/>
              </a:ext>
            </a:extLst>
          </p:cNvPr>
          <p:cNvCxnSpPr/>
          <p:nvPr/>
        </p:nvCxnSpPr>
        <p:spPr bwMode="auto">
          <a:xfrm flipV="1">
            <a:off x="2850777" y="5575991"/>
            <a:ext cx="89647" cy="307777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888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2E1A9-0053-119C-45AA-F85BEFDE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F29CB3-FE73-E295-66D8-750730E714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673"/>
          <a:stretch>
            <a:fillRect/>
          </a:stretch>
        </p:blipFill>
        <p:spPr>
          <a:xfrm>
            <a:off x="1734995" y="1438491"/>
            <a:ext cx="5910365" cy="4823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BB24A-3A48-9A9C-B8E4-E3ECE29B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01EB2-CD27-2D50-E425-803FCFB4819A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756E0-7C6E-7AC5-A2F8-05BCD0D947FF}"/>
              </a:ext>
            </a:extLst>
          </p:cNvPr>
          <p:cNvSpPr txBox="1"/>
          <p:nvPr/>
        </p:nvSpPr>
        <p:spPr>
          <a:xfrm>
            <a:off x="2133601" y="195868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Verify your manuscript details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1F743-FFE7-5CFC-F4FC-819157937149}"/>
              </a:ext>
            </a:extLst>
          </p:cNvPr>
          <p:cNvSpPr txBox="1"/>
          <p:nvPr/>
        </p:nvSpPr>
        <p:spPr>
          <a:xfrm>
            <a:off x="425267" y="5788841"/>
            <a:ext cx="2864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00B0F0"/>
                </a:solidFill>
                <a:latin typeface="+mn-lt"/>
              </a:rPr>
              <a:t>Only proceed after completing all the above steps: </a:t>
            </a:r>
          </a:p>
          <a:p>
            <a:pPr algn="r"/>
            <a:r>
              <a:rPr lang="en-US" sz="1400" dirty="0">
                <a:solidFill>
                  <a:srgbClr val="00B0F0"/>
                </a:solidFill>
                <a:latin typeface="+mn-lt"/>
              </a:rPr>
              <a:t>“Tick the confirmation box to finalize submission”</a:t>
            </a:r>
            <a:endParaRPr lang="vi-VN" sz="1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D646911D-5932-EEA9-C2A7-1065A770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82" y="4716053"/>
            <a:ext cx="619636" cy="6196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B23057-947D-BD22-F2FB-51B75617EDD3}"/>
              </a:ext>
            </a:extLst>
          </p:cNvPr>
          <p:cNvSpPr/>
          <p:nvPr/>
        </p:nvSpPr>
        <p:spPr bwMode="auto">
          <a:xfrm>
            <a:off x="3290047" y="2940545"/>
            <a:ext cx="349624" cy="2848295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921433-0D93-BA1F-58DA-ED85DA1DD7C0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0777" y="5575991"/>
            <a:ext cx="286870" cy="307777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08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B2AA-0279-3109-82F5-F7DF9051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Access the </a:t>
            </a:r>
            <a:r>
              <a:rPr lang="en-US" sz="3200" dirty="0" err="1"/>
              <a:t>Scientific.Net</a:t>
            </a:r>
            <a:r>
              <a:rPr lang="en-US" sz="3200" dirty="0"/>
              <a:t> login page – </a:t>
            </a:r>
            <a:r>
              <a:rPr lang="en-US" sz="3200" dirty="0">
                <a:hlinkClick r:id="rId2"/>
              </a:rPr>
              <a:t>scientific.net</a:t>
            </a:r>
            <a:endParaRPr lang="vi-V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CA070-8859-3D4D-9C67-9D670116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20154"/>
            <a:ext cx="7010400" cy="5104446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0C4550D8-A993-122A-1B07-475D6DE8E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696893">
            <a:off x="7018424" y="678078"/>
            <a:ext cx="646640" cy="6466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1043C4-8A21-A331-3613-A0DDED368253}"/>
              </a:ext>
            </a:extLst>
          </p:cNvPr>
          <p:cNvSpPr/>
          <p:nvPr/>
        </p:nvSpPr>
        <p:spPr bwMode="auto">
          <a:xfrm>
            <a:off x="7341744" y="1271131"/>
            <a:ext cx="510988" cy="252870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9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7AA4-C2B9-877A-5119-B12E824C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Log in using your </a:t>
            </a:r>
            <a:r>
              <a:rPr lang="en-US" sz="3200" dirty="0" err="1"/>
              <a:t>Scientific.Net</a:t>
            </a:r>
            <a:r>
              <a:rPr lang="en-US" sz="3200" dirty="0"/>
              <a:t> account</a:t>
            </a:r>
            <a:endParaRPr lang="vi-V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0B1E9-4F2A-258B-DE95-227FF8DB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2086"/>
            <a:ext cx="6705600" cy="4882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2F9C0-350C-1EBF-7B13-01516B20807B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https://idp.scientific.net/login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28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B0EA-C3B0-763F-C15F-66ABEAE0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Navigate to the Author Dashboard</a:t>
            </a:r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73483-BE38-5EB3-349D-EC774F5A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2086"/>
            <a:ext cx="6705600" cy="4882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82952-7A6E-7D1A-3E26-4746C8D7BB85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</a:t>
            </a:r>
            <a:endParaRPr lang="vi-VN" dirty="0">
              <a:latin typeface="+mn-lt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54BADC13-316B-CECA-C8D7-7560AD257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575665">
            <a:off x="2226583" y="1615644"/>
            <a:ext cx="646640" cy="6466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3EA111-F8A1-1656-98E3-393F37B1D636}"/>
              </a:ext>
            </a:extLst>
          </p:cNvPr>
          <p:cNvSpPr/>
          <p:nvPr/>
        </p:nvSpPr>
        <p:spPr bwMode="auto">
          <a:xfrm>
            <a:off x="2742850" y="1490524"/>
            <a:ext cx="510988" cy="252870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4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EE6FF-74E6-B60E-737B-6236A61AA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281DE4-8B33-675F-786D-509547E4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65" y="1444943"/>
            <a:ext cx="6705600" cy="4882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B11FB-BA4C-900B-F284-47711E8D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Author area</a:t>
            </a:r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344C3-87D5-B053-CD37-9339BD94F84F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93FE750B-40F5-9486-1689-D66BE52DD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575665">
            <a:off x="603971" y="2781056"/>
            <a:ext cx="646640" cy="6466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CF68F3-1B9A-4A15-9E0D-A37575643309}"/>
              </a:ext>
            </a:extLst>
          </p:cNvPr>
          <p:cNvSpPr/>
          <p:nvPr/>
        </p:nvSpPr>
        <p:spPr bwMode="auto">
          <a:xfrm>
            <a:off x="1219199" y="2781442"/>
            <a:ext cx="779929" cy="25287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F5DA9-D631-F85B-8786-34ACE8E1D682}"/>
              </a:ext>
            </a:extLst>
          </p:cNvPr>
          <p:cNvSpPr txBox="1"/>
          <p:nvPr/>
        </p:nvSpPr>
        <p:spPr>
          <a:xfrm>
            <a:off x="4572000" y="5257800"/>
            <a:ext cx="294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Use the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Scientific.Net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Word or LaTeX template for manuscript preparation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CFD330EF-4281-D68C-DEE5-3526B00E1106}"/>
              </a:ext>
            </a:extLst>
          </p:cNvPr>
          <p:cNvSpPr/>
          <p:nvPr/>
        </p:nvSpPr>
        <p:spPr bwMode="auto">
          <a:xfrm>
            <a:off x="1479176" y="5163671"/>
            <a:ext cx="1918448" cy="995082"/>
          </a:xfrm>
          <a:prstGeom prst="round2Diag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pic>
        <p:nvPicPr>
          <p:cNvPr id="12" name="Graphic 11" descr="Right pointing backhand index outline">
            <a:extLst>
              <a:ext uri="{FF2B5EF4-FFF2-40B4-BE49-F238E27FC236}">
                <a16:creationId xmlns:a16="http://schemas.microsoft.com/office/drawing/2014/main" id="{4D2912A6-FF36-5A0B-EA80-73443A0C0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648635" y="51237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58B27-7728-F1EB-AC97-42F432340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8B6275-C41B-065D-C757-097ABCD8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86" y="1479729"/>
            <a:ext cx="6276738" cy="484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7DB77-2FB1-E6BF-C54B-836BA145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B9B07-8E11-1599-F9C7-ED19C2E1125E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CC272A58-4FE9-A5B4-105C-A46012E1C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4335" flipH="1">
            <a:off x="2741650" y="2665726"/>
            <a:ext cx="549625" cy="5496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F24464-BDD8-2733-52DF-C55CA26900ED}"/>
              </a:ext>
            </a:extLst>
          </p:cNvPr>
          <p:cNvSpPr/>
          <p:nvPr/>
        </p:nvSpPr>
        <p:spPr bwMode="auto">
          <a:xfrm>
            <a:off x="2088776" y="2650066"/>
            <a:ext cx="779929" cy="25287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0EDBC2-1E5B-4ECB-8EBF-B59F7D482A9A}"/>
              </a:ext>
            </a:extLst>
          </p:cNvPr>
          <p:cNvSpPr/>
          <p:nvPr/>
        </p:nvSpPr>
        <p:spPr bwMode="auto">
          <a:xfrm>
            <a:off x="2971637" y="4319738"/>
            <a:ext cx="779929" cy="25287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pic>
        <p:nvPicPr>
          <p:cNvPr id="16" name="Graphic 15" descr="Cursor with solid fill">
            <a:extLst>
              <a:ext uri="{FF2B5EF4-FFF2-40B4-BE49-F238E27FC236}">
                <a16:creationId xmlns:a16="http://schemas.microsoft.com/office/drawing/2014/main" id="{142A880C-355A-ECF1-8AE5-60A088981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4164" y="4315532"/>
            <a:ext cx="659880" cy="659880"/>
          </a:xfrm>
          <a:prstGeom prst="rect">
            <a:avLst/>
          </a:prstGeom>
        </p:spPr>
      </p:pic>
      <p:pic>
        <p:nvPicPr>
          <p:cNvPr id="17" name="Graphic 16" descr="Target with solid fill">
            <a:extLst>
              <a:ext uri="{FF2B5EF4-FFF2-40B4-BE49-F238E27FC236}">
                <a16:creationId xmlns:a16="http://schemas.microsoft.com/office/drawing/2014/main" id="{4E267CF2-C106-151D-7161-424A44656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540" y="2940538"/>
            <a:ext cx="619636" cy="619636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9EDC52E5-0E1A-CBCB-D418-1800764DE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575665">
            <a:off x="2796885" y="3861373"/>
            <a:ext cx="349501" cy="3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EEF1-16C1-DE7C-28A3-FBD64149C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E509-F4CE-81C0-5C9A-D209050A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BD1D-C49D-B8C7-E43D-E177237356C7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2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2E6F35-596F-C296-3B90-4C52272A4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38491"/>
            <a:ext cx="6400800" cy="49406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923933-20DC-07D3-1128-4949B37F64E0}"/>
              </a:ext>
            </a:extLst>
          </p:cNvPr>
          <p:cNvSpPr txBox="1"/>
          <p:nvPr/>
        </p:nvSpPr>
        <p:spPr>
          <a:xfrm>
            <a:off x="5665692" y="4477289"/>
            <a:ext cx="307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+mn-lt"/>
              </a:rPr>
              <a:t>(1) Browse your Word or LaTeX source file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A8EBFD-0358-15B6-3553-5450D9CC2207}"/>
              </a:ext>
            </a:extLst>
          </p:cNvPr>
          <p:cNvSpPr txBox="1"/>
          <p:nvPr/>
        </p:nvSpPr>
        <p:spPr>
          <a:xfrm>
            <a:off x="5889813" y="5295900"/>
            <a:ext cx="325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+mn-lt"/>
              </a:rPr>
              <a:t>(2) Browse the corresponding PDF file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66A0A5-2FC0-D8F8-C6C0-1D32EEACE66D}"/>
              </a:ext>
            </a:extLst>
          </p:cNvPr>
          <p:cNvSpPr txBox="1"/>
          <p:nvPr/>
        </p:nvSpPr>
        <p:spPr>
          <a:xfrm>
            <a:off x="4069974" y="5837511"/>
            <a:ext cx="488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(3) Click “Upload” to submit your manuscript 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9EFDD-F173-9274-B9B4-CF7F10F881F6}"/>
              </a:ext>
            </a:extLst>
          </p:cNvPr>
          <p:cNvSpPr txBox="1"/>
          <p:nvPr/>
        </p:nvSpPr>
        <p:spPr>
          <a:xfrm>
            <a:off x="2646994" y="2049614"/>
            <a:ext cx="385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Upload your manuscript</a:t>
            </a:r>
            <a:endParaRPr lang="vi-VN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Graphic 3" descr="Target with solid fill">
            <a:extLst>
              <a:ext uri="{FF2B5EF4-FFF2-40B4-BE49-F238E27FC236}">
                <a16:creationId xmlns:a16="http://schemas.microsoft.com/office/drawing/2014/main" id="{2C01729E-F9EB-BFA5-B89C-6DFC3330C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964" y="2733699"/>
            <a:ext cx="619636" cy="6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1104-5394-ABFB-15AD-8EA5092B3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9BA857-2598-DD91-50C6-1D307944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836"/>
          <a:stretch>
            <a:fillRect/>
          </a:stretch>
        </p:blipFill>
        <p:spPr>
          <a:xfrm>
            <a:off x="1371600" y="1447441"/>
            <a:ext cx="6400800" cy="5410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DAFE7-9B92-0D56-D414-772AC61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1DEC4-483B-B92F-2DC2-E905CCC41064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A0286-6A52-FB91-9B6B-8940247487BC}"/>
              </a:ext>
            </a:extLst>
          </p:cNvPr>
          <p:cNvSpPr txBox="1"/>
          <p:nvPr/>
        </p:nvSpPr>
        <p:spPr>
          <a:xfrm>
            <a:off x="2321860" y="2049614"/>
            <a:ext cx="45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Verify your manuscript details</a:t>
            </a:r>
            <a:endParaRPr lang="vi-VN" sz="2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323EE0-6AE9-097B-AEB8-F9CAC2367AF4}"/>
              </a:ext>
            </a:extLst>
          </p:cNvPr>
          <p:cNvCxnSpPr/>
          <p:nvPr/>
        </p:nvCxnSpPr>
        <p:spPr bwMode="auto">
          <a:xfrm flipH="1">
            <a:off x="5316071" y="5853487"/>
            <a:ext cx="448235" cy="385482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BDA12E-B991-C7BF-4DF5-A6044E5160F1}"/>
              </a:ext>
            </a:extLst>
          </p:cNvPr>
          <p:cNvSpPr txBox="1"/>
          <p:nvPr/>
        </p:nvSpPr>
        <p:spPr>
          <a:xfrm>
            <a:off x="5701552" y="5604175"/>
            <a:ext cx="307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Check the title and abstract for accuracy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Graphic 10" descr="Target with solid fill">
            <a:extLst>
              <a:ext uri="{FF2B5EF4-FFF2-40B4-BE49-F238E27FC236}">
                <a16:creationId xmlns:a16="http://schemas.microsoft.com/office/drawing/2014/main" id="{AD6EECCD-01DB-5F41-A811-9CEA1DC4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964" y="2809364"/>
            <a:ext cx="619636" cy="6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8918-8BEF-4B8F-C579-4C2F3682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1E5BC-C17C-BB3A-E27C-2C416684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884" b="20009"/>
          <a:stretch>
            <a:fillRect/>
          </a:stretch>
        </p:blipFill>
        <p:spPr>
          <a:xfrm>
            <a:off x="1371600" y="1447441"/>
            <a:ext cx="6400800" cy="4553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9928F-14D3-26F6-BB19-D3B61800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by step to submit your manuscript</a:t>
            </a:r>
            <a:endParaRPr 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C0A23-AE74-FD12-2E25-B0649FA43588}"/>
              </a:ext>
            </a:extLst>
          </p:cNvPr>
          <p:cNvSpPr txBox="1"/>
          <p:nvPr/>
        </p:nvSpPr>
        <p:spPr>
          <a:xfrm>
            <a:off x="1219200" y="1069159"/>
            <a:ext cx="773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dirty="0">
                <a:latin typeface="+mn-lt"/>
                <a:hlinkClick r:id="rId3"/>
              </a:rPr>
              <a:t>https://main.scientific.net/editing-tool/author/home</a:t>
            </a:r>
            <a:r>
              <a:rPr lang="en-US" dirty="0">
                <a:latin typeface="+mn-lt"/>
              </a:rPr>
              <a:t>  </a:t>
            </a:r>
            <a:endParaRPr lang="vi-VN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A1E6D-5B49-FC32-F01D-4826839D2ECA}"/>
              </a:ext>
            </a:extLst>
          </p:cNvPr>
          <p:cNvSpPr txBox="1"/>
          <p:nvPr/>
        </p:nvSpPr>
        <p:spPr>
          <a:xfrm>
            <a:off x="2017060" y="2049614"/>
            <a:ext cx="510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Verify your manuscript details</a:t>
            </a:r>
          </a:p>
          <a:p>
            <a:endParaRPr lang="vi-VN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F8CA7-EFB6-76DE-8E3E-3ECD5394E7F9}"/>
              </a:ext>
            </a:extLst>
          </p:cNvPr>
          <p:cNvSpPr txBox="1"/>
          <p:nvPr/>
        </p:nvSpPr>
        <p:spPr>
          <a:xfrm>
            <a:off x="5719480" y="2960590"/>
            <a:ext cx="30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Check your Title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050138-85FB-D004-5453-A1E518C25516}"/>
              </a:ext>
            </a:extLst>
          </p:cNvPr>
          <p:cNvCxnSpPr/>
          <p:nvPr/>
        </p:nvCxnSpPr>
        <p:spPr bwMode="auto">
          <a:xfrm flipH="1">
            <a:off x="5235388" y="3110287"/>
            <a:ext cx="448235" cy="385482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9050C0-37E7-DDC3-1557-4D402FEDC282}"/>
              </a:ext>
            </a:extLst>
          </p:cNvPr>
          <p:cNvSpPr txBox="1"/>
          <p:nvPr/>
        </p:nvSpPr>
        <p:spPr>
          <a:xfrm>
            <a:off x="5719480" y="4094777"/>
            <a:ext cx="30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Check your Abstract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FBC836-F712-3E94-6C9C-09092618E7FC}"/>
              </a:ext>
            </a:extLst>
          </p:cNvPr>
          <p:cNvCxnSpPr/>
          <p:nvPr/>
        </p:nvCxnSpPr>
        <p:spPr bwMode="auto">
          <a:xfrm flipH="1">
            <a:off x="5235388" y="4244474"/>
            <a:ext cx="448235" cy="385482"/>
          </a:xfrm>
          <a:prstGeom prst="straightConnector1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825410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Palatino Linotyp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Horz">
          <a:fgClr>
            <a:schemeClr val="tx2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Horz">
          <a:fgClr>
            <a:schemeClr val="tx2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 sample 2023-11" id="{60EC5D1D-6AE9-474B-90C2-A8356E77B530}" vid="{41997981-31A9-4F27-A165-FCD8EE3571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483CF1B63FA4AA03D15E9EA85AD57" ma:contentTypeVersion="13" ma:contentTypeDescription="Create a new document." ma:contentTypeScope="" ma:versionID="7bfe07b317f4a51f9448112a9704b94e">
  <xsd:schema xmlns:xsd="http://www.w3.org/2001/XMLSchema" xmlns:xs="http://www.w3.org/2001/XMLSchema" xmlns:p="http://schemas.microsoft.com/office/2006/metadata/properties" xmlns:ns3="c078926d-f3db-4b74-bbd0-f33b483d4b1e" xmlns:ns4="806a97cf-37b5-43d8-9f6a-27e74bb9243f" targetNamespace="http://schemas.microsoft.com/office/2006/metadata/properties" ma:root="true" ma:fieldsID="a77e6aa7e7ed816a33438a59f06c314d" ns3:_="" ns4:_="">
    <xsd:import namespace="c078926d-f3db-4b74-bbd0-f33b483d4b1e"/>
    <xsd:import namespace="806a97cf-37b5-43d8-9f6a-27e74bb924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8926d-f3db-4b74-bbd0-f33b483d4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a97cf-37b5-43d8-9f6a-27e74bb924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6B6855-71CB-473A-83D1-31BEF0A8D427}">
  <ds:schemaRefs>
    <ds:schemaRef ds:uri="806a97cf-37b5-43d8-9f6a-27e74bb9243f"/>
    <ds:schemaRef ds:uri="c078926d-f3db-4b74-bbd0-f33b483d4b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624179-59D3-4B36-A3E8-178380563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53DB31-D017-43EC-B51B-42F13A87B690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806a97cf-37b5-43d8-9f6a-27e74bb9243f"/>
    <ds:schemaRef ds:uri="c078926d-f3db-4b74-bbd0-f33b483d4b1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sample 2023-11</Template>
  <TotalTime>1011</TotalTime>
  <Words>407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Palatino Linotype</vt:lpstr>
      <vt:lpstr>Tahoma</vt:lpstr>
      <vt:lpstr>Wingdings</vt:lpstr>
      <vt:lpstr>Blends</vt:lpstr>
      <vt:lpstr>Instructions for Manuscript Submission</vt:lpstr>
      <vt:lpstr>Access the Scientific.Net login page – scientific.net</vt:lpstr>
      <vt:lpstr>Log in using your Scientific.Net account</vt:lpstr>
      <vt:lpstr>Navigate to the Author Dashboard</vt:lpstr>
      <vt:lpstr>Select Author area</vt:lpstr>
      <vt:lpstr>Step by step to submit your manuscript</vt:lpstr>
      <vt:lpstr>Step by step to submit your manuscript</vt:lpstr>
      <vt:lpstr>Step by step to submit your manuscript</vt:lpstr>
      <vt:lpstr>Step by step to submit your manuscript</vt:lpstr>
      <vt:lpstr>Step by step to submit your manuscript</vt:lpstr>
      <vt:lpstr>Step by step to submit your manuscript</vt:lpstr>
      <vt:lpstr>Step by step to submit your manuscript</vt:lpstr>
      <vt:lpstr>Step by step to submit your manuscript</vt:lpstr>
      <vt:lpstr>Step by step to submit your manuscript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Tiêu đề báo cáo</dc:title>
  <dc:creator>Hoang Nguyen</dc:creator>
  <cp:lastModifiedBy>Nguyễn Hoàng Việt</cp:lastModifiedBy>
  <cp:revision>17</cp:revision>
  <dcterms:created xsi:type="dcterms:W3CDTF">2023-12-16T13:07:24Z</dcterms:created>
  <dcterms:modified xsi:type="dcterms:W3CDTF">2026-03-19T09:24:24Z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0x010100D27483CF1B63FA4AA03D15E9EA85AD57</vt:lpwstr>
  </property>
</Properties>
</file>